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2" r:id="rId2"/>
    <p:sldId id="259" r:id="rId3"/>
    <p:sldId id="284" r:id="rId4"/>
    <p:sldId id="285" r:id="rId5"/>
    <p:sldId id="286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7" r:id="rId15"/>
    <p:sldId id="28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90" r:id="rId25"/>
    <p:sldId id="25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F69240"/>
    <a:srgbClr val="F68D36"/>
    <a:srgbClr val="F8A45E"/>
    <a:srgbClr val="FFCC00"/>
    <a:srgbClr val="FFD72D"/>
    <a:srgbClr val="005D8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>
      <p:cViewPr varScale="1">
        <p:scale>
          <a:sx n="70" d="100"/>
          <a:sy n="70" d="100"/>
        </p:scale>
        <p:origin x="-57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C9484-155C-478C-8A3D-CB3293606FA5}" type="datetimeFigureOut">
              <a:rPr lang="en-IN" smtClean="0"/>
              <a:t>18-08-2016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A282D-4CCF-425C-B82A-8DFA9051FA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465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0079" y="2132856"/>
            <a:ext cx="9800827" cy="1154559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0" y="187357"/>
            <a:ext cx="12192000" cy="6670642"/>
            <a:chOff x="0" y="187357"/>
            <a:chExt cx="12192000" cy="6670642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270"/>
            <a:stretch/>
          </p:blipFill>
          <p:spPr>
            <a:xfrm>
              <a:off x="263352" y="187357"/>
              <a:ext cx="2893073" cy="42452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>
            <a:xfrm>
              <a:off x="0" y="6598106"/>
              <a:ext cx="12192000" cy="25989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Flowchart: Manual Input 19"/>
            <p:cNvSpPr/>
            <p:nvPr userDrawn="1"/>
          </p:nvSpPr>
          <p:spPr>
            <a:xfrm>
              <a:off x="7445091" y="5979168"/>
              <a:ext cx="4746909" cy="82042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34"/>
                <a:gd name="connsiteY0" fmla="*/ 8257 h 10000"/>
                <a:gd name="connsiteX1" fmla="*/ 10034 w 10034"/>
                <a:gd name="connsiteY1" fmla="*/ 0 h 10000"/>
                <a:gd name="connsiteX2" fmla="*/ 10034 w 10034"/>
                <a:gd name="connsiteY2" fmla="*/ 10000 h 10000"/>
                <a:gd name="connsiteX3" fmla="*/ 34 w 10034"/>
                <a:gd name="connsiteY3" fmla="*/ 10000 h 10000"/>
                <a:gd name="connsiteX4" fmla="*/ 0 w 10034"/>
                <a:gd name="connsiteY4" fmla="*/ 825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" h="10000">
                  <a:moveTo>
                    <a:pt x="0" y="8257"/>
                  </a:moveTo>
                  <a:lnTo>
                    <a:pt x="10034" y="0"/>
                  </a:lnTo>
                  <a:lnTo>
                    <a:pt x="10034" y="10000"/>
                  </a:lnTo>
                  <a:lnTo>
                    <a:pt x="34" y="10000"/>
                  </a:lnTo>
                  <a:cubicBezTo>
                    <a:pt x="23" y="9419"/>
                    <a:pt x="11" y="8838"/>
                    <a:pt x="0" y="825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10384762" y="6370106"/>
              <a:ext cx="147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IN" dirty="0"/>
                <a:t>#XPIndia2016</a:t>
              </a:r>
            </a:p>
          </p:txBody>
        </p:sp>
        <p:pic>
          <p:nvPicPr>
            <p:cNvPr id="22" name="Picture 2" descr="http://www.iconsdb.com/icons/download/black/twitter-512.png"/>
            <p:cNvPicPr>
              <a:picLocks noChangeAspect="1" noChangeArrowheads="1"/>
            </p:cNvPicPr>
            <p:nvPr userDrawn="1"/>
          </p:nvPicPr>
          <p:blipFill>
            <a:blip r:embed="rId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6440" y="6309320"/>
              <a:ext cx="433753" cy="43375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Connector 23"/>
          <p:cNvCxnSpPr/>
          <p:nvPr userDrawn="1"/>
        </p:nvCxnSpPr>
        <p:spPr>
          <a:xfrm>
            <a:off x="1230079" y="3356237"/>
            <a:ext cx="980082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>
            <a:spLocks noGrp="1"/>
          </p:cNvSpPr>
          <p:nvPr>
            <p:ph type="body" idx="1"/>
          </p:nvPr>
        </p:nvSpPr>
        <p:spPr>
          <a:xfrm>
            <a:off x="1230079" y="3515415"/>
            <a:ext cx="9800827" cy="150018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2341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48000">
              <a:srgbClr val="FCFCFC"/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2491"/>
            <a:ext cx="12193057" cy="6882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lowchart: Manual Input 19"/>
          <p:cNvSpPr/>
          <p:nvPr userDrawn="1"/>
        </p:nvSpPr>
        <p:spPr>
          <a:xfrm>
            <a:off x="7445091" y="5979168"/>
            <a:ext cx="4746909" cy="82042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34"/>
              <a:gd name="connsiteY0" fmla="*/ 8257 h 10000"/>
              <a:gd name="connsiteX1" fmla="*/ 10034 w 10034"/>
              <a:gd name="connsiteY1" fmla="*/ 0 h 10000"/>
              <a:gd name="connsiteX2" fmla="*/ 10034 w 10034"/>
              <a:gd name="connsiteY2" fmla="*/ 10000 h 10000"/>
              <a:gd name="connsiteX3" fmla="*/ 34 w 10034"/>
              <a:gd name="connsiteY3" fmla="*/ 10000 h 10000"/>
              <a:gd name="connsiteX4" fmla="*/ 0 w 10034"/>
              <a:gd name="connsiteY4" fmla="*/ 825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" h="10000">
                <a:moveTo>
                  <a:pt x="0" y="8257"/>
                </a:moveTo>
                <a:lnTo>
                  <a:pt x="10034" y="0"/>
                </a:lnTo>
                <a:lnTo>
                  <a:pt x="10034" y="10000"/>
                </a:lnTo>
                <a:lnTo>
                  <a:pt x="34" y="10000"/>
                </a:lnTo>
                <a:cubicBezTo>
                  <a:pt x="23" y="9419"/>
                  <a:pt x="11" y="8838"/>
                  <a:pt x="0" y="825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0384762" y="637010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/>
              <a:t>#XPIndia2016</a:t>
            </a:r>
          </a:p>
        </p:txBody>
      </p:sp>
      <p:pic>
        <p:nvPicPr>
          <p:cNvPr id="13" name="Picture 2" descr="http://www.iconsdb.com/icons/download/black/twitter-512.png"/>
          <p:cNvPicPr>
            <a:picLocks noChangeAspect="1" noChangeArrowheads="1"/>
          </p:cNvPicPr>
          <p:nvPr userDrawn="1"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735" y="6309320"/>
            <a:ext cx="433753" cy="433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 userDrawn="1"/>
        </p:nvCxnSpPr>
        <p:spPr>
          <a:xfrm>
            <a:off x="1230079" y="1196752"/>
            <a:ext cx="980082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45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48000">
              <a:srgbClr val="FCFCFC"/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9B45C-0E1C-4CA0-A7AB-B32F0E31408D}" type="datetimeFigureOut">
              <a:rPr lang="en-IN" smtClean="0"/>
              <a:t>18-08-2016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01378-D1FE-4CBB-B64C-AF65EDC16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481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gradFill>
          <a:gsLst>
            <a:gs pos="48000">
              <a:schemeClr val="tx1">
                <a:lumMod val="95000"/>
                <a:lumOff val="5000"/>
              </a:schemeClr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57" y="1268760"/>
            <a:ext cx="7925487" cy="187163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192048" y="4005064"/>
            <a:ext cx="38079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>
                <a:solidFill>
                  <a:schemeClr val="bg1">
                    <a:lumMod val="95000"/>
                  </a:schemeClr>
                </a:solidFill>
              </a:rPr>
              <a:t>19 - 20 August 2016</a:t>
            </a:r>
          </a:p>
          <a:p>
            <a:pPr algn="ctr"/>
            <a:r>
              <a:rPr lang="en-IN" sz="3200" dirty="0">
                <a:solidFill>
                  <a:schemeClr val="bg1">
                    <a:lumMod val="95000"/>
                  </a:schemeClr>
                </a:solidFill>
              </a:rPr>
              <a:t>Bangalore</a:t>
            </a:r>
          </a:p>
          <a:p>
            <a:pPr algn="ctr"/>
            <a:endParaRPr lang="en-IN" sz="32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IN" sz="3200" u="sng" dirty="0">
                <a:solidFill>
                  <a:srgbClr val="E46C0A"/>
                </a:solidFill>
              </a:rPr>
              <a:t>www.xpconference.in</a:t>
            </a:r>
          </a:p>
        </p:txBody>
      </p:sp>
    </p:spTree>
    <p:extLst>
      <p:ext uri="{BB962C8B-B14F-4D97-AF65-F5344CB8AC3E}">
        <p14:creationId xmlns:p14="http://schemas.microsoft.com/office/powerpoint/2010/main" val="551002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gradFill>
          <a:gsLst>
            <a:gs pos="48000">
              <a:srgbClr val="FCFCFC"/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2491"/>
            <a:ext cx="12193057" cy="688298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9B45C-0E1C-4CA0-A7AB-B32F0E31408D}" type="datetimeFigureOut">
              <a:rPr lang="en-IN" smtClean="0"/>
              <a:t>18-08-2016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01378-D1FE-4CBB-B64C-AF65EDC16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84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48000">
              <a:srgbClr val="FCFCFC"/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69240"/>
              </a:gs>
              <a:gs pos="54000">
                <a:schemeClr val="accent6">
                  <a:lumMod val="75000"/>
                </a:schemeClr>
              </a:gs>
              <a:gs pos="100000">
                <a:srgbClr val="E46C0A"/>
              </a:gs>
            </a:gsLst>
            <a:path path="circle">
              <a:fillToRect l="50000" t="50000" r="50000" b="50000"/>
            </a:path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44624"/>
            <a:ext cx="10972800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8272"/>
            <a:ext cx="10716684" cy="4501008"/>
          </a:xfrm>
        </p:spPr>
        <p:txBody>
          <a:bodyPr anchor="t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0"/>
          <a:stretch/>
        </p:blipFill>
        <p:spPr>
          <a:xfrm>
            <a:off x="4024815" y="6118510"/>
            <a:ext cx="3886253" cy="57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82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2491"/>
            <a:ext cx="12193057" cy="688298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3317"/>
            <a:ext cx="10972800" cy="4525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624"/>
            <a:ext cx="10972800" cy="1143000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0"/>
          <a:stretch/>
        </p:blipFill>
        <p:spPr>
          <a:xfrm>
            <a:off x="609600" y="6153313"/>
            <a:ext cx="2893073" cy="424523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lowchart: Manual Input 19"/>
          <p:cNvSpPr/>
          <p:nvPr userDrawn="1"/>
        </p:nvSpPr>
        <p:spPr>
          <a:xfrm>
            <a:off x="7445091" y="5979168"/>
            <a:ext cx="4746909" cy="82042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34"/>
              <a:gd name="connsiteY0" fmla="*/ 8257 h 10000"/>
              <a:gd name="connsiteX1" fmla="*/ 10034 w 10034"/>
              <a:gd name="connsiteY1" fmla="*/ 0 h 10000"/>
              <a:gd name="connsiteX2" fmla="*/ 10034 w 10034"/>
              <a:gd name="connsiteY2" fmla="*/ 10000 h 10000"/>
              <a:gd name="connsiteX3" fmla="*/ 34 w 10034"/>
              <a:gd name="connsiteY3" fmla="*/ 10000 h 10000"/>
              <a:gd name="connsiteX4" fmla="*/ 0 w 10034"/>
              <a:gd name="connsiteY4" fmla="*/ 825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" h="10000">
                <a:moveTo>
                  <a:pt x="0" y="8257"/>
                </a:moveTo>
                <a:lnTo>
                  <a:pt x="10034" y="0"/>
                </a:lnTo>
                <a:lnTo>
                  <a:pt x="10034" y="10000"/>
                </a:lnTo>
                <a:lnTo>
                  <a:pt x="34" y="10000"/>
                </a:lnTo>
                <a:cubicBezTo>
                  <a:pt x="23" y="9419"/>
                  <a:pt x="11" y="8838"/>
                  <a:pt x="0" y="825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0384762" y="637010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/>
              <a:t>#XPIndia2016</a:t>
            </a:r>
          </a:p>
        </p:txBody>
      </p:sp>
      <p:pic>
        <p:nvPicPr>
          <p:cNvPr id="24" name="Picture 2" descr="http://www.iconsdb.com/icons/download/black/twitter-512.png"/>
          <p:cNvPicPr>
            <a:picLocks noChangeAspect="1" noChangeArrowheads="1"/>
          </p:cNvPicPr>
          <p:nvPr userDrawn="1"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735" y="6309320"/>
            <a:ext cx="433753" cy="433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 userDrawn="1"/>
        </p:nvCxnSpPr>
        <p:spPr>
          <a:xfrm>
            <a:off x="1230079" y="1196752"/>
            <a:ext cx="980082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703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gradFill>
          <a:gsLst>
            <a:gs pos="48000">
              <a:srgbClr val="FCFCFC"/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3317"/>
            <a:ext cx="10972800" cy="45259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624"/>
            <a:ext cx="10972800" cy="1143000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199456" y="-27384"/>
            <a:ext cx="9953368" cy="6885384"/>
            <a:chOff x="1199456" y="-27384"/>
            <a:chExt cx="9953368" cy="6885384"/>
          </a:xfrm>
        </p:grpSpPr>
        <p:cxnSp>
          <p:nvCxnSpPr>
            <p:cNvPr id="9" name="Straight Connector 8"/>
            <p:cNvCxnSpPr/>
            <p:nvPr userDrawn="1"/>
          </p:nvCxnSpPr>
          <p:spPr>
            <a:xfrm>
              <a:off x="3607461" y="0"/>
              <a:ext cx="0" cy="6858000"/>
            </a:xfrm>
            <a:prstGeom prst="line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 userDrawn="1"/>
          </p:nvGrpSpPr>
          <p:grpSpPr>
            <a:xfrm>
              <a:off x="1199456" y="-27384"/>
              <a:ext cx="9953368" cy="6885384"/>
              <a:chOff x="1199456" y="-27384"/>
              <a:chExt cx="9953368" cy="6885384"/>
            </a:xfrm>
          </p:grpSpPr>
          <p:cxnSp>
            <p:nvCxnSpPr>
              <p:cNvPr id="7" name="Straight Connector 6"/>
              <p:cNvCxnSpPr/>
              <p:nvPr userDrawn="1"/>
            </p:nvCxnSpPr>
            <p:spPr>
              <a:xfrm>
                <a:off x="1199456" y="0"/>
                <a:ext cx="0" cy="6858000"/>
              </a:xfrm>
              <a:prstGeom prst="line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 userDrawn="1"/>
            </p:nvCxnSpPr>
            <p:spPr>
              <a:xfrm>
                <a:off x="2439856" y="0"/>
                <a:ext cx="0" cy="6858000"/>
              </a:xfrm>
              <a:prstGeom prst="line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 userDrawn="1"/>
            </p:nvCxnSpPr>
            <p:spPr>
              <a:xfrm>
                <a:off x="4847861" y="0"/>
                <a:ext cx="0" cy="6858000"/>
              </a:xfrm>
              <a:prstGeom prst="line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 userDrawn="1"/>
            </p:nvCxnSpPr>
            <p:spPr>
              <a:xfrm>
                <a:off x="6096000" y="0"/>
                <a:ext cx="0" cy="6858000"/>
              </a:xfrm>
              <a:prstGeom prst="line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7336400" y="0"/>
                <a:ext cx="0" cy="6858000"/>
              </a:xfrm>
              <a:prstGeom prst="line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8616280" y="0"/>
                <a:ext cx="0" cy="6858000"/>
              </a:xfrm>
              <a:prstGeom prst="line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9912424" y="-27384"/>
                <a:ext cx="0" cy="6858000"/>
              </a:xfrm>
              <a:prstGeom prst="line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11152824" y="-27384"/>
                <a:ext cx="0" cy="6858000"/>
              </a:xfrm>
              <a:prstGeom prst="line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Flowchart: Manual Input 19"/>
          <p:cNvSpPr/>
          <p:nvPr userDrawn="1"/>
        </p:nvSpPr>
        <p:spPr>
          <a:xfrm>
            <a:off x="7445091" y="5979168"/>
            <a:ext cx="4746909" cy="82042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34"/>
              <a:gd name="connsiteY0" fmla="*/ 8257 h 10000"/>
              <a:gd name="connsiteX1" fmla="*/ 10034 w 10034"/>
              <a:gd name="connsiteY1" fmla="*/ 0 h 10000"/>
              <a:gd name="connsiteX2" fmla="*/ 10034 w 10034"/>
              <a:gd name="connsiteY2" fmla="*/ 10000 h 10000"/>
              <a:gd name="connsiteX3" fmla="*/ 34 w 10034"/>
              <a:gd name="connsiteY3" fmla="*/ 10000 h 10000"/>
              <a:gd name="connsiteX4" fmla="*/ 0 w 10034"/>
              <a:gd name="connsiteY4" fmla="*/ 825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" h="10000">
                <a:moveTo>
                  <a:pt x="0" y="8257"/>
                </a:moveTo>
                <a:lnTo>
                  <a:pt x="10034" y="0"/>
                </a:lnTo>
                <a:lnTo>
                  <a:pt x="10034" y="10000"/>
                </a:lnTo>
                <a:lnTo>
                  <a:pt x="34" y="10000"/>
                </a:lnTo>
                <a:cubicBezTo>
                  <a:pt x="23" y="9419"/>
                  <a:pt x="11" y="8838"/>
                  <a:pt x="0" y="825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/>
          <p:cNvSpPr txBox="1"/>
          <p:nvPr userDrawn="1"/>
        </p:nvSpPr>
        <p:spPr>
          <a:xfrm>
            <a:off x="10384762" y="637010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/>
              <a:t>#XPIndia2016</a:t>
            </a:r>
          </a:p>
        </p:txBody>
      </p:sp>
      <p:pic>
        <p:nvPicPr>
          <p:cNvPr id="28" name="Picture 2" descr="http://www.iconsdb.com/icons/download/black/twitter-512.png"/>
          <p:cNvPicPr>
            <a:picLocks noChangeAspect="1" noChangeArrowheads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735" y="6309320"/>
            <a:ext cx="433753" cy="433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 userDrawn="1"/>
        </p:nvCxnSpPr>
        <p:spPr>
          <a:xfrm>
            <a:off x="1230079" y="1196752"/>
            <a:ext cx="980082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9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>
          <a:gsLst>
            <a:gs pos="48000">
              <a:srgbClr val="FCFCFC"/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77706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276872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lowchart: Manual Input 19"/>
          <p:cNvSpPr/>
          <p:nvPr userDrawn="1"/>
        </p:nvSpPr>
        <p:spPr>
          <a:xfrm>
            <a:off x="7445091" y="5979168"/>
            <a:ext cx="4746909" cy="82042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34"/>
              <a:gd name="connsiteY0" fmla="*/ 8257 h 10000"/>
              <a:gd name="connsiteX1" fmla="*/ 10034 w 10034"/>
              <a:gd name="connsiteY1" fmla="*/ 0 h 10000"/>
              <a:gd name="connsiteX2" fmla="*/ 10034 w 10034"/>
              <a:gd name="connsiteY2" fmla="*/ 10000 h 10000"/>
              <a:gd name="connsiteX3" fmla="*/ 34 w 10034"/>
              <a:gd name="connsiteY3" fmla="*/ 10000 h 10000"/>
              <a:gd name="connsiteX4" fmla="*/ 0 w 10034"/>
              <a:gd name="connsiteY4" fmla="*/ 825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" h="10000">
                <a:moveTo>
                  <a:pt x="0" y="8257"/>
                </a:moveTo>
                <a:lnTo>
                  <a:pt x="10034" y="0"/>
                </a:lnTo>
                <a:lnTo>
                  <a:pt x="10034" y="10000"/>
                </a:lnTo>
                <a:lnTo>
                  <a:pt x="34" y="10000"/>
                </a:lnTo>
                <a:cubicBezTo>
                  <a:pt x="23" y="9419"/>
                  <a:pt x="11" y="8838"/>
                  <a:pt x="0" y="825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0384762" y="637010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/>
              <a:t>#XPIndia2016</a:t>
            </a:r>
          </a:p>
        </p:txBody>
      </p:sp>
      <p:pic>
        <p:nvPicPr>
          <p:cNvPr id="14" name="Picture 2" descr="http://www.iconsdb.com/icons/download/black/twitter-512.png"/>
          <p:cNvPicPr>
            <a:picLocks noChangeAspect="1" noChangeArrowheads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735" y="6309320"/>
            <a:ext cx="433753" cy="433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710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gradFill>
          <a:gsLst>
            <a:gs pos="48000">
              <a:srgbClr val="FCFCFC"/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2491"/>
            <a:ext cx="12193057" cy="6882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77706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276872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lowchart: Manual Input 19"/>
          <p:cNvSpPr/>
          <p:nvPr userDrawn="1"/>
        </p:nvSpPr>
        <p:spPr>
          <a:xfrm>
            <a:off x="7445091" y="5979168"/>
            <a:ext cx="4746909" cy="82042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34"/>
              <a:gd name="connsiteY0" fmla="*/ 8257 h 10000"/>
              <a:gd name="connsiteX1" fmla="*/ 10034 w 10034"/>
              <a:gd name="connsiteY1" fmla="*/ 0 h 10000"/>
              <a:gd name="connsiteX2" fmla="*/ 10034 w 10034"/>
              <a:gd name="connsiteY2" fmla="*/ 10000 h 10000"/>
              <a:gd name="connsiteX3" fmla="*/ 34 w 10034"/>
              <a:gd name="connsiteY3" fmla="*/ 10000 h 10000"/>
              <a:gd name="connsiteX4" fmla="*/ 0 w 10034"/>
              <a:gd name="connsiteY4" fmla="*/ 825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" h="10000">
                <a:moveTo>
                  <a:pt x="0" y="8257"/>
                </a:moveTo>
                <a:lnTo>
                  <a:pt x="10034" y="0"/>
                </a:lnTo>
                <a:lnTo>
                  <a:pt x="10034" y="10000"/>
                </a:lnTo>
                <a:lnTo>
                  <a:pt x="34" y="10000"/>
                </a:lnTo>
                <a:cubicBezTo>
                  <a:pt x="23" y="9419"/>
                  <a:pt x="11" y="8838"/>
                  <a:pt x="0" y="825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0384762" y="637010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/>
              <a:t>#XPIndia2016</a:t>
            </a:r>
          </a:p>
        </p:txBody>
      </p:sp>
      <p:pic>
        <p:nvPicPr>
          <p:cNvPr id="14" name="Picture 2" descr="http://www.iconsdb.com/icons/download/black/twitter-512.png"/>
          <p:cNvPicPr>
            <a:picLocks noChangeAspect="1" noChangeArrowheads="1"/>
          </p:cNvPicPr>
          <p:nvPr userDrawn="1"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735" y="6309320"/>
            <a:ext cx="433753" cy="433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344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48000">
              <a:srgbClr val="FCFCFC"/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23317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23317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lowchart: Manual Input 19"/>
          <p:cNvSpPr/>
          <p:nvPr userDrawn="1"/>
        </p:nvSpPr>
        <p:spPr>
          <a:xfrm>
            <a:off x="7445091" y="5979168"/>
            <a:ext cx="4746909" cy="82042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34"/>
              <a:gd name="connsiteY0" fmla="*/ 8257 h 10000"/>
              <a:gd name="connsiteX1" fmla="*/ 10034 w 10034"/>
              <a:gd name="connsiteY1" fmla="*/ 0 h 10000"/>
              <a:gd name="connsiteX2" fmla="*/ 10034 w 10034"/>
              <a:gd name="connsiteY2" fmla="*/ 10000 h 10000"/>
              <a:gd name="connsiteX3" fmla="*/ 34 w 10034"/>
              <a:gd name="connsiteY3" fmla="*/ 10000 h 10000"/>
              <a:gd name="connsiteX4" fmla="*/ 0 w 10034"/>
              <a:gd name="connsiteY4" fmla="*/ 825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" h="10000">
                <a:moveTo>
                  <a:pt x="0" y="8257"/>
                </a:moveTo>
                <a:lnTo>
                  <a:pt x="10034" y="0"/>
                </a:lnTo>
                <a:lnTo>
                  <a:pt x="10034" y="10000"/>
                </a:lnTo>
                <a:lnTo>
                  <a:pt x="34" y="10000"/>
                </a:lnTo>
                <a:cubicBezTo>
                  <a:pt x="23" y="9419"/>
                  <a:pt x="11" y="8838"/>
                  <a:pt x="0" y="825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0384762" y="637010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/>
              <a:t>#XPIndia2016</a:t>
            </a:r>
          </a:p>
        </p:txBody>
      </p:sp>
      <p:pic>
        <p:nvPicPr>
          <p:cNvPr id="27" name="Picture 2" descr="http://www.iconsdb.com/icons/download/black/twitter-512.png"/>
          <p:cNvPicPr>
            <a:picLocks noChangeAspect="1" noChangeArrowheads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735" y="6309320"/>
            <a:ext cx="433753" cy="433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/>
          <p:cNvCxnSpPr/>
          <p:nvPr userDrawn="1"/>
        </p:nvCxnSpPr>
        <p:spPr>
          <a:xfrm>
            <a:off x="1230079" y="1196752"/>
            <a:ext cx="980082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096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gradFill>
          <a:gsLst>
            <a:gs pos="48000">
              <a:srgbClr val="FCFCFC"/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12491"/>
            <a:ext cx="12193057" cy="6882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23317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23317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lowchart: Manual Input 19"/>
          <p:cNvSpPr/>
          <p:nvPr userDrawn="1"/>
        </p:nvSpPr>
        <p:spPr>
          <a:xfrm>
            <a:off x="7445091" y="5979168"/>
            <a:ext cx="4746909" cy="82042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34"/>
              <a:gd name="connsiteY0" fmla="*/ 8257 h 10000"/>
              <a:gd name="connsiteX1" fmla="*/ 10034 w 10034"/>
              <a:gd name="connsiteY1" fmla="*/ 0 h 10000"/>
              <a:gd name="connsiteX2" fmla="*/ 10034 w 10034"/>
              <a:gd name="connsiteY2" fmla="*/ 10000 h 10000"/>
              <a:gd name="connsiteX3" fmla="*/ 34 w 10034"/>
              <a:gd name="connsiteY3" fmla="*/ 10000 h 10000"/>
              <a:gd name="connsiteX4" fmla="*/ 0 w 10034"/>
              <a:gd name="connsiteY4" fmla="*/ 825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" h="10000">
                <a:moveTo>
                  <a:pt x="0" y="8257"/>
                </a:moveTo>
                <a:lnTo>
                  <a:pt x="10034" y="0"/>
                </a:lnTo>
                <a:lnTo>
                  <a:pt x="10034" y="10000"/>
                </a:lnTo>
                <a:lnTo>
                  <a:pt x="34" y="10000"/>
                </a:lnTo>
                <a:cubicBezTo>
                  <a:pt x="23" y="9419"/>
                  <a:pt x="11" y="8838"/>
                  <a:pt x="0" y="825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0384762" y="637010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/>
              <a:t>#XPIndia2016</a:t>
            </a:r>
          </a:p>
        </p:txBody>
      </p:sp>
      <p:pic>
        <p:nvPicPr>
          <p:cNvPr id="27" name="Picture 2" descr="http://www.iconsdb.com/icons/download/black/twitter-512.png"/>
          <p:cNvPicPr>
            <a:picLocks noChangeAspect="1" noChangeArrowheads="1"/>
          </p:cNvPicPr>
          <p:nvPr userDrawn="1"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735" y="6309320"/>
            <a:ext cx="433753" cy="433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/>
          <p:cNvCxnSpPr/>
          <p:nvPr userDrawn="1"/>
        </p:nvCxnSpPr>
        <p:spPr>
          <a:xfrm>
            <a:off x="1230079" y="1196752"/>
            <a:ext cx="980082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36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gradFill>
          <a:gsLst>
            <a:gs pos="48000">
              <a:srgbClr val="FCFCFC"/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2776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52538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12776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052538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lowchart: Manual Input 19"/>
          <p:cNvSpPr/>
          <p:nvPr userDrawn="1"/>
        </p:nvSpPr>
        <p:spPr>
          <a:xfrm>
            <a:off x="7445091" y="5979168"/>
            <a:ext cx="4746909" cy="82042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34"/>
              <a:gd name="connsiteY0" fmla="*/ 8257 h 10000"/>
              <a:gd name="connsiteX1" fmla="*/ 10034 w 10034"/>
              <a:gd name="connsiteY1" fmla="*/ 0 h 10000"/>
              <a:gd name="connsiteX2" fmla="*/ 10034 w 10034"/>
              <a:gd name="connsiteY2" fmla="*/ 10000 h 10000"/>
              <a:gd name="connsiteX3" fmla="*/ 34 w 10034"/>
              <a:gd name="connsiteY3" fmla="*/ 10000 h 10000"/>
              <a:gd name="connsiteX4" fmla="*/ 0 w 10034"/>
              <a:gd name="connsiteY4" fmla="*/ 825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" h="10000">
                <a:moveTo>
                  <a:pt x="0" y="8257"/>
                </a:moveTo>
                <a:lnTo>
                  <a:pt x="10034" y="0"/>
                </a:lnTo>
                <a:lnTo>
                  <a:pt x="10034" y="10000"/>
                </a:lnTo>
                <a:lnTo>
                  <a:pt x="34" y="10000"/>
                </a:lnTo>
                <a:cubicBezTo>
                  <a:pt x="23" y="9419"/>
                  <a:pt x="11" y="8838"/>
                  <a:pt x="0" y="825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384762" y="637010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/>
              <a:t>#XPIndia2016</a:t>
            </a:r>
          </a:p>
        </p:txBody>
      </p:sp>
      <p:pic>
        <p:nvPicPr>
          <p:cNvPr id="17" name="Picture 2" descr="http://www.iconsdb.com/icons/download/black/twitter-512.png"/>
          <p:cNvPicPr>
            <a:picLocks noChangeAspect="1" noChangeArrowheads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735" y="6309320"/>
            <a:ext cx="433753" cy="433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/>
          <p:nvPr userDrawn="1"/>
        </p:nvCxnSpPr>
        <p:spPr>
          <a:xfrm>
            <a:off x="1230079" y="1196752"/>
            <a:ext cx="980082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07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48000">
              <a:srgbClr val="FCFCFC"/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0"/>
          <a:stretch/>
        </p:blipFill>
        <p:spPr>
          <a:xfrm>
            <a:off x="609600" y="6157844"/>
            <a:ext cx="2893073" cy="42452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6598106"/>
            <a:ext cx="12192000" cy="2598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lowchart: Manual Input 19"/>
          <p:cNvSpPr/>
          <p:nvPr userDrawn="1"/>
        </p:nvSpPr>
        <p:spPr>
          <a:xfrm>
            <a:off x="7445091" y="5979168"/>
            <a:ext cx="4746909" cy="82042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34"/>
              <a:gd name="connsiteY0" fmla="*/ 8257 h 10000"/>
              <a:gd name="connsiteX1" fmla="*/ 10034 w 10034"/>
              <a:gd name="connsiteY1" fmla="*/ 0 h 10000"/>
              <a:gd name="connsiteX2" fmla="*/ 10034 w 10034"/>
              <a:gd name="connsiteY2" fmla="*/ 10000 h 10000"/>
              <a:gd name="connsiteX3" fmla="*/ 34 w 10034"/>
              <a:gd name="connsiteY3" fmla="*/ 10000 h 10000"/>
              <a:gd name="connsiteX4" fmla="*/ 0 w 10034"/>
              <a:gd name="connsiteY4" fmla="*/ 825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" h="10000">
                <a:moveTo>
                  <a:pt x="0" y="8257"/>
                </a:moveTo>
                <a:lnTo>
                  <a:pt x="10034" y="0"/>
                </a:lnTo>
                <a:lnTo>
                  <a:pt x="10034" y="10000"/>
                </a:lnTo>
                <a:lnTo>
                  <a:pt x="34" y="10000"/>
                </a:lnTo>
                <a:cubicBezTo>
                  <a:pt x="23" y="9419"/>
                  <a:pt x="11" y="8838"/>
                  <a:pt x="0" y="825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0384762" y="637010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/>
              <a:t>#XPIndia2016</a:t>
            </a:r>
          </a:p>
        </p:txBody>
      </p:sp>
      <p:pic>
        <p:nvPicPr>
          <p:cNvPr id="13" name="Picture 2" descr="http://www.iconsdb.com/icons/download/black/twitter-512.png"/>
          <p:cNvPicPr>
            <a:picLocks noChangeAspect="1" noChangeArrowheads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735" y="6309320"/>
            <a:ext cx="433753" cy="433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 userDrawn="1"/>
        </p:nvCxnSpPr>
        <p:spPr>
          <a:xfrm>
            <a:off x="1230079" y="1196752"/>
            <a:ext cx="980082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6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462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40768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9B45C-0E1C-4CA0-A7AB-B32F0E31408D}" type="datetimeFigureOut">
              <a:rPr lang="en-IN" smtClean="0"/>
              <a:t>18-08-2016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01378-D1FE-4CBB-B64C-AF65EDC16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61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52" r:id="rId6"/>
    <p:sldLayoutId id="2147483663" r:id="rId7"/>
    <p:sldLayoutId id="2147483653" r:id="rId8"/>
    <p:sldLayoutId id="2147483654" r:id="rId9"/>
    <p:sldLayoutId id="2147483664" r:id="rId10"/>
    <p:sldLayoutId id="2147483655" r:id="rId11"/>
    <p:sldLayoutId id="2147483667" r:id="rId12"/>
    <p:sldLayoutId id="2147483665" r:id="rId13"/>
    <p:sldLayoutId id="2147483666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accent6">
              <a:lumMod val="75000"/>
            </a:schemeClr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Gill Sans MT" panose="020B0502020104020203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cover.com/sub/index.php" TargetMode="Externa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cover.com/sub/index.php" TargetMode="External"/><Relationship Id="rId2" Type="http://schemas.openxmlformats.org/officeDocument/2006/relationships/hyperlink" Target="http://www.pairwise.org/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www.bcs.org/upload/pdf/lcopeland-070312.pdf" TargetMode="External"/><Relationship Id="rId4" Type="http://schemas.openxmlformats.org/officeDocument/2006/relationships/hyperlink" Target="http://csrc.nist.gov/groups/SNS/acts/documents/verify07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08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Failure Analysis – Medical Devices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1412776"/>
            <a:ext cx="5943600" cy="429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82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Pairwise Technique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991544" y="1484784"/>
            <a:ext cx="8459788" cy="4321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150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buSzPct val="125000"/>
              <a:buFont typeface="Wingdings" pitchFamily="2" charset="2"/>
              <a:buNone/>
            </a:pPr>
            <a:r>
              <a:rPr lang="en-US" altLang="en-US" sz="3600" i="1" dirty="0" smtClean="0">
                <a:solidFill>
                  <a:srgbClr val="FF0000"/>
                </a:solidFill>
                <a:latin typeface="+mn-lt"/>
              </a:rPr>
              <a:t>Don’t test all combinations. Test all pairs. </a:t>
            </a:r>
          </a:p>
          <a:p>
            <a:pPr>
              <a:spcAft>
                <a:spcPct val="50000"/>
              </a:spcAft>
              <a:buSzPct val="125000"/>
              <a:buFont typeface="Wingdings" pitchFamily="2" charset="2"/>
              <a:buChar char="§"/>
            </a:pPr>
            <a:r>
              <a:rPr lang="en-US" altLang="en-US" sz="2400" dirty="0" smtClean="0">
                <a:solidFill>
                  <a:srgbClr val="1E4191"/>
                </a:solidFill>
                <a:latin typeface="+mn-lt"/>
              </a:rPr>
              <a:t>Pairwise testing – an approach to combinatorial testing that executes a pairwise test data set.</a:t>
            </a:r>
          </a:p>
          <a:p>
            <a:pPr>
              <a:spcAft>
                <a:spcPct val="50000"/>
              </a:spcAft>
              <a:buSzPct val="125000"/>
              <a:buFont typeface="Wingdings" pitchFamily="2" charset="2"/>
              <a:buChar char="§"/>
            </a:pPr>
            <a:r>
              <a:rPr lang="en-US" altLang="en-US" sz="2400" dirty="0" smtClean="0">
                <a:solidFill>
                  <a:srgbClr val="1E4191"/>
                </a:solidFill>
                <a:latin typeface="+mn-lt"/>
              </a:rPr>
              <a:t>Pairwise test data set - A set of test cases that covers all combinations of the selected test data values for every pair of a system’s input variables.</a:t>
            </a:r>
          </a:p>
          <a:p>
            <a:pPr>
              <a:spcAft>
                <a:spcPct val="50000"/>
              </a:spcAft>
              <a:buSzPct val="125000"/>
              <a:buFont typeface="Wingdings" pitchFamily="2" charset="2"/>
              <a:buChar char="§"/>
            </a:pPr>
            <a:r>
              <a:rPr lang="en-US" altLang="en-US" sz="2400" dirty="0" smtClean="0">
                <a:solidFill>
                  <a:srgbClr val="1E4191"/>
                </a:solidFill>
                <a:latin typeface="+mn-lt"/>
              </a:rPr>
              <a:t>Pairwise testing is also known as 2-way testing; other approaches include 3-way, 4-way, … , n-way.</a:t>
            </a:r>
          </a:p>
          <a:p>
            <a:pPr>
              <a:buSzPct val="125000"/>
              <a:buFont typeface="Wingdings" pitchFamily="2" charset="2"/>
              <a:buNone/>
            </a:pPr>
            <a:endParaRPr lang="en-US" altLang="en-US" sz="180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29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152617" y="1669480"/>
            <a:ext cx="531964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200" dirty="0" smtClean="0">
                <a:latin typeface="Verdana" pitchFamily="34" charset="0"/>
              </a:rPr>
              <a:t>X={A, B}     Y={C, D}    Z={E, F}</a:t>
            </a:r>
            <a:endParaRPr lang="en-US" altLang="en-US" sz="2200" dirty="0">
              <a:latin typeface="Verdana" pitchFamily="34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038317" y="2812480"/>
            <a:ext cx="51816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5400517" y="2164780"/>
            <a:ext cx="0" cy="628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3552667" y="2183830"/>
            <a:ext cx="0" cy="628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7610317" y="2164780"/>
            <a:ext cx="0" cy="628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38317" y="4476546"/>
            <a:ext cx="491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There are 2^3 = 8 Combinations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714716" y="2964880"/>
            <a:ext cx="20989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dirty="0" smtClean="0">
                <a:latin typeface="Verdana" pitchFamily="34" charset="0"/>
              </a:rPr>
              <a:t>System S</a:t>
            </a:r>
            <a:endParaRPr lang="en-US" altLang="en-US" sz="2800" i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10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Combinations (Test Cases)</a:t>
            </a:r>
          </a:p>
        </p:txBody>
      </p:sp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8932683"/>
              </p:ext>
            </p:extLst>
          </p:nvPr>
        </p:nvGraphicFramePr>
        <p:xfrm>
          <a:off x="3503712" y="2276872"/>
          <a:ext cx="3467100" cy="33020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4900"/>
                <a:gridCol w="838200"/>
                <a:gridCol w="800100"/>
                <a:gridCol w="723900"/>
              </a:tblGrid>
              <a:tr h="3668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</a:t>
                      </a:r>
                      <a:r>
                        <a:rPr lang="en-US" baseline="0" dirty="0" smtClean="0"/>
                        <a:t>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</a:tr>
              <a:tr h="3668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</a:tr>
              <a:tr h="3668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668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</a:tr>
              <a:tr h="3668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668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</a:tr>
              <a:tr h="3668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668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</a:tr>
              <a:tr h="3668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711624" y="1444296"/>
            <a:ext cx="64008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200" dirty="0" smtClean="0">
                <a:latin typeface="Verdana" pitchFamily="34" charset="0"/>
              </a:rPr>
              <a:t> X={A, B}     Y={C, D}    Z={E, F} </a:t>
            </a:r>
            <a:endParaRPr lang="en-US" altLang="en-US" sz="220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65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Reductions by hand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496" y="1600200"/>
            <a:ext cx="31242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25896" y="1524000"/>
            <a:ext cx="381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get rid of test case </a:t>
            </a:r>
            <a:r>
              <a:rPr lang="en-US" b="1" dirty="0" smtClean="0"/>
              <a:t>T2</a:t>
            </a:r>
            <a:r>
              <a:rPr lang="en-US" dirty="0" smtClean="0"/>
              <a:t>, since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AC is covered in T1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CF is covered in  T6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AF is covered in  T4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48328" y="2514600"/>
            <a:ext cx="3505200" cy="152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076033" y="2902535"/>
            <a:ext cx="3505200" cy="152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103738" y="4745245"/>
            <a:ext cx="3505200" cy="152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103733" y="3650695"/>
            <a:ext cx="3505200" cy="152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25896" y="376153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other test cases can you get rid of?</a:t>
            </a:r>
          </a:p>
          <a:p>
            <a:endParaRPr lang="en-US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3947474" y="2014102"/>
            <a:ext cx="133351" cy="723900"/>
          </a:xfrm>
          <a:prstGeom prst="rightBrac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16200000" flipH="1">
            <a:off x="4657183" y="2363716"/>
            <a:ext cx="127135" cy="658091"/>
          </a:xfrm>
          <a:prstGeom prst="rightBrac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6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Reductions by hand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192" y="1676400"/>
            <a:ext cx="3352800" cy="369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5610392" y="3200400"/>
            <a:ext cx="990600" cy="381000"/>
          </a:xfrm>
          <a:prstGeom prst="rightArrow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792808"/>
              </p:ext>
            </p:extLst>
          </p:nvPr>
        </p:nvGraphicFramePr>
        <p:xfrm>
          <a:off x="6829592" y="2108200"/>
          <a:ext cx="3352800" cy="218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8475"/>
                <a:gridCol w="810567"/>
                <a:gridCol w="773723"/>
                <a:gridCol w="700035"/>
              </a:tblGrid>
              <a:tr h="4368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</a:t>
                      </a:r>
                      <a:r>
                        <a:rPr lang="en-US" baseline="0" dirty="0" smtClean="0"/>
                        <a:t>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</a:tr>
              <a:tr h="4368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</a:tr>
              <a:tr h="4368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4368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4368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94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Reductions</a:t>
            </a:r>
          </a:p>
        </p:txBody>
      </p:sp>
      <p:graphicFrame>
        <p:nvGraphicFramePr>
          <p:cNvPr id="4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7344659"/>
              </p:ext>
            </p:extLst>
          </p:nvPr>
        </p:nvGraphicFramePr>
        <p:xfrm>
          <a:off x="1847528" y="1700808"/>
          <a:ext cx="8229600" cy="2998369"/>
        </p:xfrm>
        <a:graphic>
          <a:graphicData uri="http://schemas.openxmlformats.org/drawingml/2006/table">
            <a:tbl>
              <a:tblPr/>
              <a:tblGrid>
                <a:gridCol w="2133600"/>
                <a:gridCol w="1981200"/>
                <a:gridCol w="2286000"/>
                <a:gridCol w="1828800"/>
              </a:tblGrid>
              <a:tr h="111952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Number of inputs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Number of selected test data values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Total Number of combinations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Size of pairwise test set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7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128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72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13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rPr>
                        <a:t>1594323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18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72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40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1.2 x 10</a:t>
                      </a:r>
                      <a:r>
                        <a:rPr kumimoji="0" lang="en-US" altLang="en-US" sz="22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19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21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30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Reduction - Tools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775" y="1239589"/>
            <a:ext cx="6172200" cy="515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231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TestCover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991544" y="1340768"/>
            <a:ext cx="8856984" cy="4800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/>
              <a:t>Commercial off the shelf tool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 smtClean="0"/>
              <a:t>	Algorithm based on Bell Labs research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 smtClean="0"/>
              <a:t>	Mathematically optimal among other tools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/>
              <a:t>Determines test scenarios/cases based on input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 smtClean="0"/>
              <a:t>	</a:t>
            </a:r>
            <a:r>
              <a:rPr lang="en-US" sz="2400" dirty="0"/>
              <a:t>Test Factor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/>
              <a:t>	Test Factor Values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/>
              <a:t>	Documented Constraints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>
                <a:hlinkClick r:id="rId2"/>
              </a:rPr>
              <a:t>https://testcover.com/sub/index.php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663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TestCover</a:t>
            </a:r>
            <a:r>
              <a:rPr lang="en-US" dirty="0"/>
              <a:t> Example</a:t>
            </a:r>
          </a:p>
        </p:txBody>
      </p:sp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6380894"/>
              </p:ext>
            </p:extLst>
          </p:nvPr>
        </p:nvGraphicFramePr>
        <p:xfrm>
          <a:off x="1919536" y="1484784"/>
          <a:ext cx="8459787" cy="3495198"/>
        </p:xfrm>
        <a:graphic>
          <a:graphicData uri="http://schemas.openxmlformats.org/drawingml/2006/table">
            <a:tbl>
              <a:tblPr/>
              <a:tblGrid>
                <a:gridCol w="2819929"/>
                <a:gridCol w="2819929"/>
                <a:gridCol w="2819929"/>
              </a:tblGrid>
              <a:tr h="582533">
                <a:tc>
                  <a:txBody>
                    <a:bodyPr/>
                    <a:lstStyle/>
                    <a:p>
                      <a:r>
                        <a:rPr lang="en-US" b="1" i="0" dirty="0">
                          <a:effectLst/>
                          <a:latin typeface="Tahoma"/>
                        </a:rPr>
                        <a:t>Test Factor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effectLst/>
                          <a:latin typeface="Tahoma"/>
                        </a:rPr>
                        <a:t>Number of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effectLst/>
                          <a:latin typeface="Tahoma"/>
                        </a:rPr>
                        <a:t>Test Factor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</a:tr>
              <a:tr h="582533">
                <a:tc>
                  <a:txBody>
                    <a:bodyPr/>
                    <a:lstStyle/>
                    <a:p>
                      <a:pPr algn="l"/>
                      <a:r>
                        <a:rPr lang="en-US" b="1" i="0" dirty="0" smtClean="0">
                          <a:effectLst/>
                          <a:latin typeface="Tahoma"/>
                        </a:rPr>
                        <a:t> </a:t>
                      </a:r>
                      <a:r>
                        <a:rPr lang="en-US" b="1" i="0" dirty="0">
                          <a:effectLst/>
                          <a:latin typeface="Tahoma"/>
                        </a:rPr>
                        <a:t>Operating 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effectLst/>
                          <a:latin typeface="Tahoma"/>
                        </a:rPr>
                        <a:t>4</a:t>
                      </a:r>
                      <a:endParaRPr lang="en-US" b="0" i="0" dirty="0">
                        <a:effectLst/>
                        <a:latin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effectLst/>
                          <a:latin typeface="Tahoma"/>
                        </a:rPr>
                        <a:t>XP, Vista, </a:t>
                      </a:r>
                      <a:r>
                        <a:rPr lang="en-US" b="0" i="0" dirty="0" err="1" smtClean="0">
                          <a:effectLst/>
                          <a:latin typeface="Tahoma"/>
                        </a:rPr>
                        <a:t>MacOS</a:t>
                      </a:r>
                      <a:r>
                        <a:rPr lang="en-US" b="0" i="0" dirty="0" smtClean="0">
                          <a:effectLst/>
                          <a:latin typeface="Tahoma"/>
                        </a:rPr>
                        <a:t>,</a:t>
                      </a:r>
                      <a:r>
                        <a:rPr lang="en-US" b="0" i="0" baseline="0" dirty="0" smtClean="0">
                          <a:effectLst/>
                          <a:latin typeface="Tahoma"/>
                        </a:rPr>
                        <a:t> Linux</a:t>
                      </a:r>
                      <a:endParaRPr lang="en-US" b="0" i="0" dirty="0">
                        <a:effectLst/>
                        <a:latin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2533">
                <a:tc>
                  <a:txBody>
                    <a:bodyPr/>
                    <a:lstStyle/>
                    <a:p>
                      <a:pPr algn="l"/>
                      <a:r>
                        <a:rPr lang="en-US" b="1" i="0" dirty="0" smtClean="0">
                          <a:effectLst/>
                          <a:latin typeface="Tahoma"/>
                        </a:rPr>
                        <a:t> </a:t>
                      </a:r>
                      <a:r>
                        <a:rPr lang="en-US" b="1" i="0" dirty="0">
                          <a:effectLst/>
                          <a:latin typeface="Tahoma"/>
                        </a:rPr>
                        <a:t>Display resolution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effectLst/>
                          <a:latin typeface="Tahoma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effectLst/>
                          <a:latin typeface="Tahoma"/>
                        </a:rPr>
                        <a:t>Low, medium, </a:t>
                      </a:r>
                      <a:r>
                        <a:rPr lang="en-US" b="0" i="0" dirty="0">
                          <a:effectLst/>
                          <a:latin typeface="Tahoma"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2533">
                <a:tc>
                  <a:txBody>
                    <a:bodyPr/>
                    <a:lstStyle/>
                    <a:p>
                      <a:pPr algn="l"/>
                      <a:r>
                        <a:rPr lang="en-US" b="1" i="0" dirty="0" smtClean="0">
                          <a:effectLst/>
                          <a:latin typeface="Tahoma"/>
                        </a:rPr>
                        <a:t> </a:t>
                      </a:r>
                      <a:r>
                        <a:rPr lang="en-US" b="1" i="0" dirty="0">
                          <a:effectLst/>
                          <a:latin typeface="Tahoma"/>
                        </a:rPr>
                        <a:t>Connection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effectLst/>
                          <a:latin typeface="Tahoma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 err="1" smtClean="0">
                          <a:effectLst/>
                          <a:latin typeface="Tahoma"/>
                        </a:rPr>
                        <a:t>wi-fi</a:t>
                      </a:r>
                      <a:r>
                        <a:rPr lang="en-US" b="0" i="0" dirty="0" smtClean="0">
                          <a:effectLst/>
                          <a:latin typeface="Tahoma"/>
                        </a:rPr>
                        <a:t>, </a:t>
                      </a:r>
                      <a:r>
                        <a:rPr lang="en-US" b="0" i="0" dirty="0" err="1" smtClean="0">
                          <a:effectLst/>
                          <a:latin typeface="Tahoma"/>
                        </a:rPr>
                        <a:t>dsl</a:t>
                      </a:r>
                      <a:r>
                        <a:rPr lang="en-US" b="0" i="0" dirty="0" smtClean="0">
                          <a:effectLst/>
                          <a:latin typeface="Tahoma"/>
                        </a:rPr>
                        <a:t>, cable, </a:t>
                      </a:r>
                      <a:r>
                        <a:rPr lang="en-US" b="0" i="0" dirty="0" err="1">
                          <a:effectLst/>
                          <a:latin typeface="Tahoma"/>
                        </a:rPr>
                        <a:t>lan</a:t>
                      </a:r>
                      <a:endParaRPr lang="en-US" b="0" i="0" dirty="0">
                        <a:effectLst/>
                        <a:latin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2533">
                <a:tc>
                  <a:txBody>
                    <a:bodyPr/>
                    <a:lstStyle/>
                    <a:p>
                      <a:pPr algn="l"/>
                      <a:r>
                        <a:rPr lang="en-US" b="1" i="0" dirty="0" smtClean="0">
                          <a:effectLst/>
                          <a:latin typeface="Tahoma"/>
                        </a:rPr>
                        <a:t> </a:t>
                      </a:r>
                      <a:r>
                        <a:rPr lang="en-US" b="1" i="0" dirty="0">
                          <a:effectLst/>
                          <a:latin typeface="Tahoma"/>
                        </a:rPr>
                        <a:t>Browser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effectLst/>
                          <a:latin typeface="Tahoma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effectLst/>
                          <a:latin typeface="Tahoma"/>
                        </a:rPr>
                        <a:t>IE, Firefox, Opera, </a:t>
                      </a:r>
                      <a:r>
                        <a:rPr lang="en-US" b="0" i="0" dirty="0">
                          <a:effectLst/>
                          <a:latin typeface="Tahoma"/>
                        </a:rPr>
                        <a:t>Safari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2533">
                <a:tc>
                  <a:txBody>
                    <a:bodyPr/>
                    <a:lstStyle/>
                    <a:p>
                      <a:pPr algn="l"/>
                      <a:r>
                        <a:rPr lang="en-US" b="1" i="0" dirty="0" smtClean="0">
                          <a:effectLst/>
                          <a:latin typeface="Tahoma"/>
                        </a:rPr>
                        <a:t> </a:t>
                      </a:r>
                      <a:r>
                        <a:rPr lang="en-US" b="1" i="0" dirty="0">
                          <a:effectLst/>
                          <a:latin typeface="Tahoma"/>
                        </a:rPr>
                        <a:t>Application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effectLst/>
                          <a:latin typeface="Tahoma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effectLst/>
                          <a:latin typeface="Tahoma"/>
                        </a:rPr>
                        <a:t>App1, App2, </a:t>
                      </a:r>
                      <a:r>
                        <a:rPr lang="en-US" b="0" i="0" dirty="0">
                          <a:effectLst/>
                          <a:latin typeface="Tahoma"/>
                        </a:rPr>
                        <a:t>App3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647728" y="5357152"/>
            <a:ext cx="510540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Total Configurations = </a:t>
            </a:r>
            <a:r>
              <a:rPr lang="en-US" b="1" dirty="0" smtClean="0">
                <a:solidFill>
                  <a:srgbClr val="FF0000"/>
                </a:solidFill>
              </a:rPr>
              <a:t>576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7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Pairwise Testing in Agile World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Classic Combinatorial Test </a:t>
            </a:r>
            <a:r>
              <a:rPr lang="en-US" dirty="0"/>
              <a:t>case design </a:t>
            </a:r>
            <a:r>
              <a:rPr lang="en-US" dirty="0" smtClean="0"/>
              <a:t>technique that can be applied to agile testing to save testing cost &amp; time.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376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 smtClean="0"/>
              <a:t>TestCover</a:t>
            </a:r>
            <a:r>
              <a:rPr lang="en-US" dirty="0" smtClean="0"/>
              <a:t> Request 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976" y="1535376"/>
            <a:ext cx="3352800" cy="370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4387776" y="1763976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445667" y="1590796"/>
            <a:ext cx="942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>
            <a:off x="4616376" y="1960128"/>
            <a:ext cx="228600" cy="13278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84135" y="2449776"/>
            <a:ext cx="134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Factor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>
          <a:xfrm>
            <a:off x="4625507" y="3745176"/>
            <a:ext cx="219469" cy="1371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84954" y="4241754"/>
            <a:ext cx="204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Factor Values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387771" y="3523556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97176" y="335037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18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Reduced Pairwise Subset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82" y="1484784"/>
            <a:ext cx="7924800" cy="449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75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– with Constraints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28" y="1339760"/>
            <a:ext cx="3886200" cy="504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3849308" y="190087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07199" y="1727690"/>
            <a:ext cx="942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>
            <a:off x="4077908" y="3168560"/>
            <a:ext cx="228600" cy="990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92119" y="3498883"/>
            <a:ext cx="78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>
          <a:xfrm>
            <a:off x="2914138" y="2939960"/>
            <a:ext cx="609625" cy="3429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4077893" y="4269995"/>
            <a:ext cx="228600" cy="990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4084818" y="5350650"/>
            <a:ext cx="228600" cy="990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99018" y="4581725"/>
            <a:ext cx="78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19799" y="5648525"/>
            <a:ext cx="78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95584" y="4469794"/>
            <a:ext cx="115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4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1237731"/>
            <a:ext cx="7240607" cy="482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73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09600" y="1423317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Pairwise testing will not be effective if you choose the wrong input test data values </a:t>
            </a:r>
          </a:p>
          <a:p>
            <a:r>
              <a:rPr lang="en-US" dirty="0" smtClean="0"/>
              <a:t>We often assume defects can be immediately observed. In fact, there may be slow internal corruption occurring </a:t>
            </a:r>
          </a:p>
          <a:p>
            <a:r>
              <a:rPr lang="en-US" dirty="0" smtClean="0"/>
              <a:t>High-use (including defaults) or high-risk combinations probably don’t get enough attention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Note</a:t>
            </a:r>
            <a:r>
              <a:rPr lang="en-US" sz="2400" dirty="0"/>
              <a:t>: These dangers are not exclusive to pairwise testing. They affect all testing efforts 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7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References</a:t>
            </a:r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hlinkClick r:id="rId2"/>
              </a:rPr>
              <a:t>http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www.pairwise.org</a:t>
            </a:r>
            <a:endParaRPr lang="en-US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://testcover.com/sub/index.php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csrc.nist.gov/groups/SNS/acts/documents/verify07.pdf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www.bcs.org/upload/pdf/lcopeland-070312.pdf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44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combinations does it take to test this?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056" y="1474548"/>
            <a:ext cx="6364288" cy="423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963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Four fundamental challenges of software testing</a:t>
            </a:r>
            <a:br>
              <a:rPr lang="en-US" dirty="0"/>
            </a:br>
            <a:r>
              <a:rPr lang="en-US" dirty="0"/>
              <a:t>Source : </a:t>
            </a:r>
            <a:r>
              <a:rPr lang="en-US" dirty="0" err="1"/>
              <a:t>Cem</a:t>
            </a:r>
            <a:r>
              <a:rPr lang="en-US" dirty="0"/>
              <a:t> </a:t>
            </a:r>
            <a:r>
              <a:rPr lang="en-US" dirty="0" err="1"/>
              <a:t>Kaner</a:t>
            </a:r>
            <a:endParaRPr lang="en-US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609600" y="1423317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Complete testing is impossible</a:t>
            </a:r>
          </a:p>
          <a:p>
            <a:r>
              <a:rPr lang="en-US" smtClean="0"/>
              <a:t>Testers misallocate resources because they fall for the company’s process myths</a:t>
            </a:r>
          </a:p>
          <a:p>
            <a:r>
              <a:rPr lang="en-US" smtClean="0"/>
              <a:t>Test groups operate under multiple missions, often conflicting, rarely articulated</a:t>
            </a:r>
          </a:p>
          <a:p>
            <a:r>
              <a:rPr lang="en-US" smtClean="0"/>
              <a:t>Test groups often lack skilled programmers, and a vision of appropriate projects that would keep programming testers challenged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55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testing is IMPOSSIBLE (</a:t>
            </a:r>
            <a:r>
              <a:rPr lang="en-US" dirty="0" err="1"/>
              <a:t>Cem</a:t>
            </a:r>
            <a:r>
              <a:rPr lang="en-US" dirty="0"/>
              <a:t> </a:t>
            </a:r>
            <a:r>
              <a:rPr lang="en-US" dirty="0" err="1"/>
              <a:t>Kaner</a:t>
            </a:r>
            <a:r>
              <a:rPr lang="en-US" dirty="0"/>
              <a:t>)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609600" y="1423317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Test every possible input to every variable</a:t>
            </a:r>
          </a:p>
          <a:p>
            <a:r>
              <a:rPr lang="en-US" dirty="0" smtClean="0"/>
              <a:t>Test every possible combination of inputs to every combination of variables</a:t>
            </a:r>
          </a:p>
          <a:p>
            <a:r>
              <a:rPr lang="en-US" dirty="0" smtClean="0"/>
              <a:t>Test every possible sequence through the program</a:t>
            </a:r>
          </a:p>
          <a:p>
            <a:r>
              <a:rPr lang="en-US" dirty="0" smtClean="0"/>
              <a:t> Test every hardware / software configuration, including configurations of servers not under your control</a:t>
            </a:r>
          </a:p>
          <a:p>
            <a:r>
              <a:rPr lang="en-US" dirty="0" smtClean="0"/>
              <a:t>Test every way in which the user might try to use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1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Pairwise Testing</a:t>
            </a:r>
            <a:endParaRPr lang="en-IN" dirty="0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919536" y="1556792"/>
            <a:ext cx="8459788" cy="3896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485900" indent="-4572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2057400" indent="-4572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628900" indent="-4572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3086100" indent="-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3543300" indent="-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4000500" indent="-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4457700" indent="-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800" dirty="0" smtClean="0">
                <a:latin typeface="Verdana" pitchFamily="34" charset="0"/>
              </a:rPr>
              <a:t>Wallace and Kuhn of NIST (National Institute </a:t>
            </a:r>
            <a:r>
              <a:rPr lang="en-US" altLang="en-US" sz="2800" dirty="0" smtClean="0">
                <a:latin typeface="Verdana" pitchFamily="34" charset="0"/>
              </a:rPr>
              <a:t>of Standards &amp; Technology)  </a:t>
            </a:r>
            <a:r>
              <a:rPr lang="en-US" altLang="en-US" sz="2800" dirty="0" smtClean="0">
                <a:latin typeface="Verdana" pitchFamily="34" charset="0"/>
              </a:rPr>
              <a:t>determined that 98% of the reported software defects in recalled medical devices could have been detected by testing all pairs of parameter settings.</a:t>
            </a:r>
            <a:br>
              <a:rPr lang="en-US" altLang="en-US" sz="2800" dirty="0" smtClean="0">
                <a:latin typeface="Verdana" pitchFamily="34" charset="0"/>
              </a:rPr>
            </a:br>
            <a:endParaRPr lang="en-US" altLang="en-US" sz="2800" dirty="0" smtClean="0">
              <a:latin typeface="Verdana" pitchFamily="34" charset="0"/>
            </a:endParaRPr>
          </a:p>
          <a:p>
            <a:pPr marL="0" indent="0">
              <a:buNone/>
            </a:pPr>
            <a:r>
              <a:rPr lang="en-US" altLang="en-US" sz="1600" dirty="0" smtClean="0">
                <a:latin typeface="Verdana" pitchFamily="34" charset="0"/>
              </a:rPr>
              <a:t>D.R. Wallace, D.R. Kuhn, “Failure Modes in Medical Device Software: An Analysis of 15 Years of Recall Data,” Intl. Journal of Reliability, Quality, and Safety Engineering, vol. 8, no. 4.</a:t>
            </a:r>
            <a:endParaRPr lang="en-US" altLang="en-US" sz="160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00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Essence of Pairwise 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07768" y="5147479"/>
            <a:ext cx="417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Total Possible Configurations:</a:t>
            </a:r>
          </a:p>
          <a:p>
            <a:r>
              <a:rPr lang="en-US" sz="2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4 </a:t>
            </a: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x </a:t>
            </a:r>
            <a:r>
              <a:rPr lang="en-US" sz="2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2 </a:t>
            </a: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x </a:t>
            </a:r>
            <a:r>
              <a:rPr lang="en-US" sz="2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5 </a:t>
            </a: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x 3 x </a:t>
            </a:r>
            <a:r>
              <a:rPr lang="en-US" sz="2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2 </a:t>
            </a: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x </a:t>
            </a:r>
            <a:r>
              <a:rPr lang="en-US" sz="2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2 </a:t>
            </a: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x </a:t>
            </a:r>
            <a:r>
              <a:rPr lang="en-US" sz="2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4 </a:t>
            </a: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= </a:t>
            </a:r>
            <a:r>
              <a:rPr lang="en-US" sz="2400" dirty="0" smtClean="0">
                <a:solidFill>
                  <a:srgbClr val="FF0000"/>
                </a:solidFill>
              </a:rPr>
              <a:t>1920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111143"/>
              </p:ext>
            </p:extLst>
          </p:nvPr>
        </p:nvGraphicFramePr>
        <p:xfrm>
          <a:off x="2135561" y="1412777"/>
          <a:ext cx="8064897" cy="35283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88299"/>
                <a:gridCol w="2688299"/>
                <a:gridCol w="2688299"/>
              </a:tblGrid>
              <a:tr h="4814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Parameter Name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Values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 of Values</a:t>
                      </a:r>
                      <a:endParaRPr lang="en-US" sz="2400" dirty="0"/>
                    </a:p>
                  </a:txBody>
                  <a:tcPr/>
                </a:tc>
              </a:tr>
              <a:tr h="3209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10, 14, 30, 50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  <a:tr h="3209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Gender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Male</a:t>
                      </a:r>
                      <a:r>
                        <a:rPr lang="en-US" sz="1400" baseline="0" dirty="0" smtClean="0"/>
                        <a:t>, Female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5897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Certainty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Probable, Doubtful, Possible, Established,</a:t>
                      </a:r>
                      <a:r>
                        <a:rPr lang="en-US" sz="1400" baseline="0" dirty="0" smtClean="0"/>
                        <a:t> Suspected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</a:tr>
              <a:tr h="3209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Severity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Minor, Moderate, Major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209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Food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True,</a:t>
                      </a:r>
                      <a:r>
                        <a:rPr lang="en-US" sz="1400" baseline="0" dirty="0" smtClean="0"/>
                        <a:t> False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38115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Ethanol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True, False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79208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Medication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COUMADIN 10 MG ORAL TABS, </a:t>
                      </a:r>
                    </a:p>
                    <a:p>
                      <a:r>
                        <a:rPr lang="en-US" sz="1400" dirty="0" smtClean="0"/>
                        <a:t>ASPIRIN 325 MG ORAL TABS, STENDRA TABS, ABILIFY TABS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25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Failure Analysis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775520" y="1354238"/>
            <a:ext cx="8459788" cy="4592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/>
              <a:t>The simplest bugs in a system are generally triggered by a </a:t>
            </a:r>
            <a:r>
              <a:rPr lang="en-US" dirty="0" smtClean="0">
                <a:solidFill>
                  <a:srgbClr val="FF0000"/>
                </a:solidFill>
              </a:rPr>
              <a:t>single input parameter</a:t>
            </a:r>
          </a:p>
          <a:p>
            <a:pPr marL="455613" lvl="2" indent="0">
              <a:buFont typeface="Arial" panose="020B0604020202020204" pitchFamily="34" charset="0"/>
              <a:buNone/>
            </a:pPr>
            <a:r>
              <a:rPr lang="en-US" dirty="0" smtClean="0"/>
              <a:t>E.g., failure occurs if </a:t>
            </a:r>
          </a:p>
          <a:p>
            <a:pPr lvl="2"/>
            <a:r>
              <a:rPr lang="en-US" dirty="0" smtClean="0"/>
              <a:t>pressure &lt; 10 (1-way interaction)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/>
              <a:t>The next simplest category of bugs consists of those dependent on interactions between </a:t>
            </a:r>
            <a:r>
              <a:rPr lang="en-US" dirty="0" smtClean="0">
                <a:solidFill>
                  <a:srgbClr val="FF0000"/>
                </a:solidFill>
              </a:rPr>
              <a:t>pairs of parameters</a:t>
            </a:r>
          </a:p>
          <a:p>
            <a:pPr marL="455613" lvl="2" indent="0">
              <a:buFont typeface="Arial" panose="020B0604020202020204" pitchFamily="34" charset="0"/>
              <a:buNone/>
            </a:pPr>
            <a:r>
              <a:rPr lang="en-US" dirty="0" smtClean="0"/>
              <a:t>E.g., failure occurs if  </a:t>
            </a:r>
          </a:p>
          <a:p>
            <a:pPr lvl="2"/>
            <a:r>
              <a:rPr lang="en-US" dirty="0" smtClean="0"/>
              <a:t>pressure &lt; 10 &amp; volume &gt; 300 (2-way interaction)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31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Failure Analysis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775520" y="1412776"/>
            <a:ext cx="8459788" cy="42370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/>
              <a:t>Bugs involving interactions between </a:t>
            </a:r>
            <a:r>
              <a:rPr lang="en-US" dirty="0" smtClean="0">
                <a:solidFill>
                  <a:srgbClr val="FF0000"/>
                </a:solidFill>
              </a:rPr>
              <a:t>3 or more parameters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smtClean="0"/>
              <a:t>are progressively less common, while at the same time progressively more expensive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/>
              <a:t>Most complex failure required 4-way interaction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11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1748</TotalTime>
  <Words>822</Words>
  <Application>Microsoft Office PowerPoint</Application>
  <PresentationFormat>Custom</PresentationFormat>
  <Paragraphs>206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Pairwise Testing in Agile World</vt:lpstr>
      <vt:lpstr>How many combinations does it take to test this?</vt:lpstr>
      <vt:lpstr>Four fundamental challenges of software testing Source : Cem Kaner</vt:lpstr>
      <vt:lpstr>Complete testing is IMPOSSIBLE (Cem Kaner)</vt:lpstr>
      <vt:lpstr>Motivation for Pairwise Testing</vt:lpstr>
      <vt:lpstr>Essence of Pairwise Testing</vt:lpstr>
      <vt:lpstr>Software Failure Analysis</vt:lpstr>
      <vt:lpstr>Software Failure Analysis</vt:lpstr>
      <vt:lpstr>Software Failure Analysis – Medical Devices</vt:lpstr>
      <vt:lpstr>The Pairwise Technique</vt:lpstr>
      <vt:lpstr>An Example</vt:lpstr>
      <vt:lpstr>All Combinations (Test Cases)</vt:lpstr>
      <vt:lpstr>Pairwise Reductions by hand</vt:lpstr>
      <vt:lpstr>Pairwise Reductions by hand</vt:lpstr>
      <vt:lpstr>Pairwise Reductions</vt:lpstr>
      <vt:lpstr>Pairwise Reduction - Tools</vt:lpstr>
      <vt:lpstr>TestCover</vt:lpstr>
      <vt:lpstr>TestCover Example</vt:lpstr>
      <vt:lpstr>The TestCover Request </vt:lpstr>
      <vt:lpstr>The Reduced Pairwise Subset</vt:lpstr>
      <vt:lpstr>Another Example – with Constraints</vt:lpstr>
      <vt:lpstr>The Result</vt:lpstr>
      <vt:lpstr>Caveat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Antara</dc:creator>
  <cp:lastModifiedBy>Puttajunjaiah Krishnamurthy</cp:lastModifiedBy>
  <cp:revision>121</cp:revision>
  <dcterms:created xsi:type="dcterms:W3CDTF">2013-10-29T07:03:25Z</dcterms:created>
  <dcterms:modified xsi:type="dcterms:W3CDTF">2016-08-18T12:52:04Z</dcterms:modified>
</cp:coreProperties>
</file>